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3" r:id="rId5"/>
    <p:sldId id="268" r:id="rId6"/>
    <p:sldId id="267" r:id="rId7"/>
    <p:sldId id="266" r:id="rId8"/>
    <p:sldId id="264" r:id="rId9"/>
    <p:sldId id="281" r:id="rId10"/>
    <p:sldId id="269" r:id="rId11"/>
    <p:sldId id="270" r:id="rId12"/>
    <p:sldId id="275" r:id="rId13"/>
    <p:sldId id="276" r:id="rId14"/>
    <p:sldId id="277" r:id="rId15"/>
    <p:sldId id="278" r:id="rId16"/>
    <p:sldId id="279" r:id="rId17"/>
    <p:sldId id="280" r:id="rId18"/>
    <p:sldId id="271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C66"/>
    <a:srgbClr val="AC187B"/>
    <a:srgbClr val="C6247A"/>
    <a:srgbClr val="C52378"/>
    <a:srgbClr val="98124D"/>
    <a:srgbClr val="853E5B"/>
    <a:srgbClr val="F94900"/>
    <a:srgbClr val="613125"/>
    <a:srgbClr val="542939"/>
    <a:srgbClr val="E4EC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6433" autoAdjust="0"/>
  </p:normalViewPr>
  <p:slideViewPr>
    <p:cSldViewPr snapToGrid="0">
      <p:cViewPr>
        <p:scale>
          <a:sx n="74" d="100"/>
          <a:sy n="74" d="100"/>
        </p:scale>
        <p:origin x="-1164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03.04.2023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03.04.2023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03.04.2023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03.04.2023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03.04.2023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03.04.2023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t>03.04.2023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04956" y="1331221"/>
            <a:ext cx="673408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22225">
                  <a:noFill/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Методические рекомендации по написанию представления на аттестующегося педагога</a:t>
            </a:r>
          </a:p>
          <a:p>
            <a:pPr algn="ctr"/>
            <a:endParaRPr lang="ru-RU" sz="6000" b="1" dirty="0" smtClean="0">
              <a:ln w="22225">
                <a:noFill/>
                <a:prstDash val="solid"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56090" y="3429000"/>
            <a:ext cx="27303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Нагимова</a:t>
            </a:r>
            <a:r>
              <a:rPr lang="ru-RU" sz="16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Г.Ф.,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старший воспитатель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МБДОУ «Детский сад №99» Ново-Савиновского района города Казани</a:t>
            </a:r>
          </a:p>
        </p:txBody>
      </p:sp>
    </p:spTree>
    <p:extLst>
      <p:ext uri="{BB962C8B-B14F-4D97-AF65-F5344CB8AC3E}">
        <p14:creationId xmlns:p14="http://schemas.microsoft.com/office/powerpoint/2010/main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96224" y="798559"/>
            <a:ext cx="549927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2800" b="1" dirty="0" smtClean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 algn="ctr"/>
            <a:endParaRPr lang="ru-RU" sz="2800" b="1" dirty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600" b="1" dirty="0" smtClean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Раздел «Оценка профессиональных компетенций и продуктивности деятельности аттестуемого работника»</a:t>
            </a:r>
            <a:endParaRPr lang="ru-RU" sz="3600" b="1" dirty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6220" y="2253803"/>
            <a:ext cx="6349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16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394" y="-68932"/>
            <a:ext cx="913587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38976" y="798560"/>
            <a:ext cx="6945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Профессиональные компетенции</a:t>
            </a:r>
            <a:endParaRPr lang="ru-RU" sz="3200" b="1" dirty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8976" y="1383335"/>
            <a:ext cx="6456528" cy="41549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личностных качеств.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постановке целей и задач педагогической деятельности.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мотивировании  обучающихся (воспитанников) на осуществление учебной (воспитательной) деятельности.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разработке программы деятельности и принятии педагогических решений.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обеспечении информационной основы педагогической  деятельности.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организации педагогической деятельности.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03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394" y="-68932"/>
            <a:ext cx="913587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35945" y="811509"/>
            <a:ext cx="69459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 Компетентность в области </a:t>
            </a:r>
            <a:r>
              <a:rPr lang="ru-RU" sz="3200" b="1" dirty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личностных </a:t>
            </a:r>
            <a:r>
              <a:rPr lang="ru-RU" sz="3200" b="1" dirty="0" smtClean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качеств</a:t>
            </a:r>
            <a:endParaRPr lang="ru-RU" sz="3200" b="1" dirty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0643" y="2107750"/>
            <a:ext cx="6456528" cy="21852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Эмпатийность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Социорефлексия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Самоорганизованность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культура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32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394" y="-68932"/>
            <a:ext cx="913587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38976" y="798560"/>
            <a:ext cx="69459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2. Компетентность в постановке целей и задач педагогической деятельности</a:t>
            </a:r>
            <a:endParaRPr lang="ru-RU" sz="3200" b="1" dirty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54886" y="2412152"/>
            <a:ext cx="6456528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ставить цели и задачи.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перевести тему занятия в педагогическую задачу.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вовлечь обучающихся в процесс формулирования целей и задач.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5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394" y="-68932"/>
            <a:ext cx="913587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38976" y="798560"/>
            <a:ext cx="694592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3. Компетентность в </a:t>
            </a:r>
            <a:r>
              <a:rPr lang="ru-RU" sz="3200" b="1" dirty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мотивирование обучающихся (воспитанников) на осуществление учебной (воспитательной) деятельности.</a:t>
            </a:r>
          </a:p>
          <a:p>
            <a:pPr lvl="0" algn="ctr"/>
            <a:endParaRPr lang="ru-RU" sz="3200" b="1" dirty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6281" y="2980315"/>
            <a:ext cx="6456528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мотивации детей на образовательную деятельность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91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394" y="-68932"/>
            <a:ext cx="913587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38976" y="940228"/>
            <a:ext cx="69459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4. Компетентность в </a:t>
            </a:r>
            <a:r>
              <a:rPr lang="ru-RU" sz="3200" b="1" dirty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разработке программы деятельности и принятии педагогических решений.</a:t>
            </a:r>
          </a:p>
        </p:txBody>
      </p:sp>
    </p:spTree>
    <p:extLst>
      <p:ext uri="{BB962C8B-B14F-4D97-AF65-F5344CB8AC3E}">
        <p14:creationId xmlns:p14="http://schemas.microsoft.com/office/powerpoint/2010/main" val="112931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394" y="-68932"/>
            <a:ext cx="913587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38976" y="798560"/>
            <a:ext cx="69459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5. </a:t>
            </a:r>
            <a:r>
              <a:rPr lang="ru-RU" sz="3200" b="1" dirty="0" smtClean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Компетентность в </a:t>
            </a:r>
            <a:r>
              <a:rPr lang="ru-RU" sz="3200" b="1" dirty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обеспечении информационной основы педагогической  деятельности. </a:t>
            </a:r>
            <a:endParaRPr lang="ru-RU" sz="3200" b="1" dirty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3674" y="2529071"/>
            <a:ext cx="6456528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Творческая и методическая грамотность педагога.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66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394" y="-68932"/>
            <a:ext cx="913587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38976" y="798560"/>
            <a:ext cx="69459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6. Компетентность в </a:t>
            </a:r>
            <a:r>
              <a:rPr lang="ru-RU" sz="3200" b="1" dirty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организации педагогической деятельности.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0644" y="2078794"/>
            <a:ext cx="6456528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педагога организовать взаимодействие с детьми.</a:t>
            </a:r>
          </a:p>
        </p:txBody>
      </p:sp>
    </p:spTree>
    <p:extLst>
      <p:ext uri="{BB962C8B-B14F-4D97-AF65-F5344CB8AC3E}">
        <p14:creationId xmlns:p14="http://schemas.microsoft.com/office/powerpoint/2010/main" val="120373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394" y="-68932"/>
            <a:ext cx="913587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38976" y="1383335"/>
            <a:ext cx="6456528" cy="3416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представления не должен превышать </a:t>
            </a:r>
          </a:p>
          <a:p>
            <a:pPr algn="ctr"/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листа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61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394" y="-68932"/>
            <a:ext cx="913587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38976" y="798560"/>
            <a:ext cx="6945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3200" b="1" dirty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8976" y="1383335"/>
            <a:ext cx="6456528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 аттестуемого с представлением нужно не позднее, чем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один месяц до дня аттестации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представлении должны быть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ознакомления и подпись аттестуемого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61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3587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38975" y="798560"/>
            <a:ext cx="688153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2800" b="1" dirty="0">
              <a:ln w="9525">
                <a:noFill/>
              </a:ln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800" b="1" dirty="0" smtClean="0">
                <a:ln w="9525">
                  <a:noFill/>
                </a:ln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Приказ Минобрнауки РФ </a:t>
            </a:r>
          </a:p>
          <a:p>
            <a:pPr lvl="0" algn="ctr"/>
            <a:r>
              <a:rPr lang="ru-RU" sz="2800" b="1" dirty="0" smtClean="0">
                <a:ln w="9525">
                  <a:noFill/>
                </a:ln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 7 апреля 2014 года №276 </a:t>
            </a:r>
          </a:p>
          <a:p>
            <a:pPr lvl="0" algn="ctr"/>
            <a:endParaRPr lang="ru-RU" sz="2800" b="1" dirty="0" smtClean="0">
              <a:ln w="9525">
                <a:noFill/>
              </a:ln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b="1" dirty="0" smtClean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«Об утверждении Порядка проведения аттестации педагогических работников организацией, осуществляющих образовательную деятельность»</a:t>
            </a:r>
            <a:endParaRPr lang="ru-RU" sz="3200" b="1" dirty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7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" y="0"/>
            <a:ext cx="913587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06950" y="798560"/>
            <a:ext cx="473009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3200" b="1" dirty="0" smtClean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b="1" dirty="0" smtClean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Виды аттестации</a:t>
            </a:r>
            <a:endParaRPr lang="ru-RU" sz="3200" b="1" dirty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58532" y="2646608"/>
            <a:ext cx="2739981" cy="99167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584101" y="2820473"/>
            <a:ext cx="2614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33681" y="3638281"/>
            <a:ext cx="2739981" cy="99167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074276" y="3812146"/>
            <a:ext cx="2459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Заявительная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933681" y="1996225"/>
            <a:ext cx="1170905" cy="1085858"/>
          </a:xfrm>
          <a:prstGeom prst="straightConnector1">
            <a:avLst/>
          </a:prstGeom>
          <a:ln>
            <a:solidFill>
              <a:srgbClr val="203C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3541690" y="1996225"/>
            <a:ext cx="347730" cy="425003"/>
          </a:xfrm>
          <a:prstGeom prst="straightConnector1">
            <a:avLst/>
          </a:prstGeom>
          <a:ln>
            <a:solidFill>
              <a:srgbClr val="203C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99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717" y="0"/>
            <a:ext cx="9285717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06950" y="798560"/>
            <a:ext cx="52112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3200" b="1" dirty="0" smtClean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b="1" dirty="0" smtClean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Обязательная аттестация</a:t>
            </a:r>
            <a:endParaRPr lang="ru-RU" sz="3200" b="1" dirty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55313" y="2073499"/>
            <a:ext cx="5486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аттестация в целях подтверждения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занимаемой должности</a:t>
            </a:r>
          </a:p>
          <a:p>
            <a:pPr marL="457200" indent="-457200">
              <a:buFontTx/>
              <a:buChar char="-"/>
            </a:pP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раз в пять лет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11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88642" y="1383335"/>
            <a:ext cx="7456868" cy="5379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  имеющие квалификационные категории;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имеющие квалификационные категории и проработавшие в должности менее 2 лет в организации;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еременные женщины и женщины, находящиеся в отпуске по беременности и родам или по уходу за ребенком до 3-х лет;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тсутствовавшие на рабочем месте более 4-х месяцев.</a:t>
            </a:r>
          </a:p>
          <a:p>
            <a:pPr>
              <a:lnSpc>
                <a:spcPct val="150000"/>
              </a:lnSpc>
            </a:pPr>
            <a:endParaRPr lang="ru-RU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06950" y="798560"/>
            <a:ext cx="5314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подлежат аттестации</a:t>
            </a:r>
            <a:endParaRPr lang="ru-RU" sz="3600" b="1" dirty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11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53803" y="798560"/>
            <a:ext cx="50742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3200" b="1" dirty="0" smtClean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 algn="ctr"/>
            <a:endParaRPr lang="ru-RU" sz="3200" b="1" dirty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b="1" dirty="0" smtClean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Представление руководителя образовательной организации на аттестующегося педагога</a:t>
            </a:r>
            <a:endParaRPr lang="ru-RU" sz="3200" b="1" dirty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11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pic>
        <p:nvPicPr>
          <p:cNvPr id="3" name="Picture 2" descr="C:\Users\Olga\YandexDisk\Скриншоты\2019-10-02_11-32-0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944" y="489396"/>
            <a:ext cx="6855987" cy="571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811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6096"/>
            <a:ext cx="9144000" cy="686409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38976" y="656893"/>
            <a:ext cx="6945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Раздел «Общие сведения»</a:t>
            </a:r>
            <a:endParaRPr lang="ru-RU" sz="3200" b="1" dirty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6220" y="1241668"/>
            <a:ext cx="6349284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педагога, должность, полное наименование образовательного учреждения по Уставу;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рождения;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образовании;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квалификации по профилю педагогической деятельности;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стаж, в том числе стаж педагогической работы, в данной педагогической должности;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данной должности в данном учреждении;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аттестацию по должности не проходила, проходила (нужное подчеркнуть);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квалификационной категории;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ученой степени, год присвоения;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государственных, отраслевых наград, кем выданы, год награждения;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поощрения работника;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достижения.</a:t>
            </a:r>
          </a:p>
          <a:p>
            <a:pPr marL="285750" indent="-285750">
              <a:buFontTx/>
              <a:buChar char="-"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04811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38976" y="798560"/>
            <a:ext cx="69459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ln w="9525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Графа «Другие профессиональные достижения»</a:t>
            </a:r>
            <a:endParaRPr lang="ru-RU" sz="3200" b="1" dirty="0">
              <a:ln w="9525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6220" y="2253803"/>
            <a:ext cx="634928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частие в конкурсах;</a:t>
            </a:r>
          </a:p>
          <a:p>
            <a:pPr marL="285750" indent="-285750"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ыступления;</a:t>
            </a:r>
          </a:p>
          <a:p>
            <a:pPr marL="285750" indent="-285750"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ткрытые занятия на уровне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арактеристика условий труда;</a:t>
            </a:r>
          </a:p>
          <a:p>
            <a:pPr marL="285750" indent="-285750"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ровень обеспеченности средствами, необходимыми для исполнения должностных обязанностей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832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1105</TotalTime>
  <Words>467</Words>
  <Application>Microsoft Office PowerPoint</Application>
  <PresentationFormat>Экран (4:3)</PresentationFormat>
  <Paragraphs>75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User3</cp:lastModifiedBy>
  <cp:revision>119</cp:revision>
  <dcterms:created xsi:type="dcterms:W3CDTF">2013-11-19T05:52:05Z</dcterms:created>
  <dcterms:modified xsi:type="dcterms:W3CDTF">2023-04-03T12:18:14Z</dcterms:modified>
</cp:coreProperties>
</file>